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5407" autoAdjust="0"/>
  </p:normalViewPr>
  <p:slideViewPr>
    <p:cSldViewPr snapToGrid="0">
      <p:cViewPr varScale="1">
        <p:scale>
          <a:sx n="56" d="100"/>
          <a:sy n="56" d="100"/>
        </p:scale>
        <p:origin x="1260"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FE6AEB-DA66-431C-989C-FB05350939FC}" type="datetimeFigureOut">
              <a:rPr lang="en-US" smtClean="0"/>
              <a:t>9/15/2020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21D09C-8CDC-4D1B-BEC4-6F73ABD2397F}" type="slidenum">
              <a:rPr lang="en-US" smtClean="0"/>
              <a:t>‹#›</a:t>
            </a:fld>
            <a:endParaRPr lang="en-US"/>
          </a:p>
        </p:txBody>
      </p:sp>
    </p:spTree>
    <p:extLst>
      <p:ext uri="{BB962C8B-B14F-4D97-AF65-F5344CB8AC3E}">
        <p14:creationId xmlns:p14="http://schemas.microsoft.com/office/powerpoint/2010/main" val="886368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 will cover several aspects pertaining supply and demand</a:t>
            </a:r>
            <a:endParaRPr lang="en-US" dirty="0"/>
          </a:p>
        </p:txBody>
      </p:sp>
      <p:sp>
        <p:nvSpPr>
          <p:cNvPr id="4" name="Slide Number Placeholder 3"/>
          <p:cNvSpPr>
            <a:spLocks noGrp="1"/>
          </p:cNvSpPr>
          <p:nvPr>
            <p:ph type="sldNum" sz="quarter" idx="10"/>
          </p:nvPr>
        </p:nvSpPr>
        <p:spPr/>
        <p:txBody>
          <a:bodyPr/>
          <a:lstStyle/>
          <a:p>
            <a:fld id="{4821D09C-8CDC-4D1B-BEC4-6F73ABD2397F}" type="slidenum">
              <a:rPr lang="en-US" smtClean="0"/>
              <a:t>1</a:t>
            </a:fld>
            <a:endParaRPr lang="en-US"/>
          </a:p>
        </p:txBody>
      </p:sp>
    </p:spTree>
    <p:extLst>
      <p:ext uri="{BB962C8B-B14F-4D97-AF65-F5344CB8AC3E}">
        <p14:creationId xmlns:p14="http://schemas.microsoft.com/office/powerpoint/2010/main" val="330299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 market is where individuals who sell and buy different goods and services interact and exchange the products. Therefore, almost every person in the world has been involved in purchasing or selling a product. Thus the process is in people’s daily life. Although there are different market forces where demand and supply are applied, such as a perfectly competitive market. Furthermore, prices of goods and services are controlled by demand and supply, where the final price to be agreed upon is known as the equilibrium price. When the laws of demand and supply are different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since prices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are high, consumers will demand fewer products; however, at higher prices, suppliers will supply more goods. </a:t>
            </a:r>
          </a:p>
          <a:p>
            <a:endParaRPr lang="en-US" dirty="0"/>
          </a:p>
        </p:txBody>
      </p:sp>
      <p:sp>
        <p:nvSpPr>
          <p:cNvPr id="4" name="Slide Number Placeholder 3"/>
          <p:cNvSpPr>
            <a:spLocks noGrp="1"/>
          </p:cNvSpPr>
          <p:nvPr>
            <p:ph type="sldNum" sz="quarter" idx="5"/>
          </p:nvPr>
        </p:nvSpPr>
        <p:spPr/>
        <p:txBody>
          <a:bodyPr/>
          <a:lstStyle/>
          <a:p>
            <a:fld id="{4821D09C-8CDC-4D1B-BEC4-6F73ABD2397F}" type="slidenum">
              <a:rPr lang="en-US" smtClean="0"/>
              <a:t>2</a:t>
            </a:fld>
            <a:endParaRPr lang="en-US"/>
          </a:p>
        </p:txBody>
      </p:sp>
    </p:spTree>
    <p:extLst>
      <p:ext uri="{BB962C8B-B14F-4D97-AF65-F5344CB8AC3E}">
        <p14:creationId xmlns:p14="http://schemas.microsoft.com/office/powerpoint/2010/main" val="1159431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Demand is the number of goods and services needed in the market. Therefore, the quantity demanded is the volume of goods and services consumers are willing and able to purchase. Moreover, a demand curve is always almost downward-sloping, indicating buyers' willingness to buy more products at lower prices. Also, when a product's price is higher in the market, suppliers will be willing to supply more goods and services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for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need to earn more revenues through sales. Based on the graph, when the price increases, the demand reduces, and when the price decreases, the quantity demanded increases.</a:t>
            </a:r>
          </a:p>
          <a:p>
            <a:endParaRPr lang="en-US" dirty="0"/>
          </a:p>
        </p:txBody>
      </p:sp>
      <p:sp>
        <p:nvSpPr>
          <p:cNvPr id="4" name="Slide Number Placeholder 3"/>
          <p:cNvSpPr>
            <a:spLocks noGrp="1"/>
          </p:cNvSpPr>
          <p:nvPr>
            <p:ph type="sldNum" sz="quarter" idx="5"/>
          </p:nvPr>
        </p:nvSpPr>
        <p:spPr/>
        <p:txBody>
          <a:bodyPr/>
          <a:lstStyle/>
          <a:p>
            <a:fld id="{4821D09C-8CDC-4D1B-BEC4-6F73ABD2397F}" type="slidenum">
              <a:rPr lang="en-US" smtClean="0"/>
              <a:t>3</a:t>
            </a:fld>
            <a:endParaRPr lang="en-US"/>
          </a:p>
        </p:txBody>
      </p:sp>
    </p:spTree>
    <p:extLst>
      <p:ext uri="{BB962C8B-B14F-4D97-AF65-F5344CB8AC3E}">
        <p14:creationId xmlns:p14="http://schemas.microsoft.com/office/powerpoint/2010/main" val="4281370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demand for goods and services is affected by different factors, either positively or negatively. Prices influence the quantity demanded such that when price increases, demand decreases, and when the cost of products reduces, the quantity demanded increases.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Also</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tastes and preferences variations have significant demanding effects because when consumers have a different taste and preference, they will affect the amount required for that product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Mirabi et al.,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 more income obtained by consumers will increase the quantity demanded; however, when consumers get less revenue, they will reduce the quantity of goods demanded. Advertising affects demand positively because it creates awareness of the product. Moreover, when the price of other substitutes is low, then the quantity demanded of the product will be reduced.</a:t>
            </a:r>
          </a:p>
          <a:p>
            <a:endParaRPr lang="en-US" dirty="0"/>
          </a:p>
        </p:txBody>
      </p:sp>
      <p:sp>
        <p:nvSpPr>
          <p:cNvPr id="4" name="Slide Number Placeholder 3"/>
          <p:cNvSpPr>
            <a:spLocks noGrp="1"/>
          </p:cNvSpPr>
          <p:nvPr>
            <p:ph type="sldNum" sz="quarter" idx="5"/>
          </p:nvPr>
        </p:nvSpPr>
        <p:spPr/>
        <p:txBody>
          <a:bodyPr/>
          <a:lstStyle/>
          <a:p>
            <a:fld id="{4821D09C-8CDC-4D1B-BEC4-6F73ABD2397F}" type="slidenum">
              <a:rPr lang="en-US" smtClean="0"/>
              <a:t>4</a:t>
            </a:fld>
            <a:endParaRPr lang="en-US"/>
          </a:p>
        </p:txBody>
      </p:sp>
    </p:spTree>
    <p:extLst>
      <p:ext uri="{BB962C8B-B14F-4D97-AF65-F5344CB8AC3E}">
        <p14:creationId xmlns:p14="http://schemas.microsoft.com/office/powerpoint/2010/main" val="3098021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Supply is the total amount of products available at a specific product to consumers; therefore, it plays a significant role in the market. Moreover, when all factors are kept constant, the supply delivered by the producers will increase the price since all companies will focus on maximizing their revenues. Based on the curve, when the price increases, the quantity of goods and services also supplied increases because the suppliers will focus on earning more profit. However, as the supply continues to increase, given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same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level of demand,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price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will fall as there will be fewer customers to consume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much products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available in the market at higher prices.</a:t>
            </a:r>
          </a:p>
          <a:p>
            <a:endParaRPr lang="en-US" dirty="0"/>
          </a:p>
        </p:txBody>
      </p:sp>
      <p:sp>
        <p:nvSpPr>
          <p:cNvPr id="4" name="Slide Number Placeholder 3"/>
          <p:cNvSpPr>
            <a:spLocks noGrp="1"/>
          </p:cNvSpPr>
          <p:nvPr>
            <p:ph type="sldNum" sz="quarter" idx="5"/>
          </p:nvPr>
        </p:nvSpPr>
        <p:spPr/>
        <p:txBody>
          <a:bodyPr/>
          <a:lstStyle/>
          <a:p>
            <a:fld id="{4821D09C-8CDC-4D1B-BEC4-6F73ABD2397F}" type="slidenum">
              <a:rPr lang="en-US" smtClean="0"/>
              <a:t>5</a:t>
            </a:fld>
            <a:endParaRPr lang="en-US"/>
          </a:p>
        </p:txBody>
      </p:sp>
    </p:spTree>
    <p:extLst>
      <p:ext uri="{BB962C8B-B14F-4D97-AF65-F5344CB8AC3E}">
        <p14:creationId xmlns:p14="http://schemas.microsoft.com/office/powerpoint/2010/main" val="3660415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Cost of production plays a significant role in determining the rate of supply in the market; for instance, when the firm produces its goods at lowers cost due to either having low wages or raw materials, then they will be able to supply more at all given prices. Also, the number of suppliers in the market will make more goods to be provided in the market as more firms will be producing the same products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Malyshkin</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Furthermore, technology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improvement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lead to more automation in the production process hence reducing the cost of production and fastening the production of goods and service delivery thus increasing supply. However, when direct tax is reduced, it makes the price of goods lower while an augmented government subsidy also decreases the cost of goods. </a:t>
            </a:r>
          </a:p>
          <a:p>
            <a:endParaRPr lang="en-US" dirty="0"/>
          </a:p>
        </p:txBody>
      </p:sp>
      <p:sp>
        <p:nvSpPr>
          <p:cNvPr id="4" name="Slide Number Placeholder 3"/>
          <p:cNvSpPr>
            <a:spLocks noGrp="1"/>
          </p:cNvSpPr>
          <p:nvPr>
            <p:ph type="sldNum" sz="quarter" idx="5"/>
          </p:nvPr>
        </p:nvSpPr>
        <p:spPr/>
        <p:txBody>
          <a:bodyPr/>
          <a:lstStyle/>
          <a:p>
            <a:fld id="{4821D09C-8CDC-4D1B-BEC4-6F73ABD2397F}" type="slidenum">
              <a:rPr lang="en-US" smtClean="0"/>
              <a:t>6</a:t>
            </a:fld>
            <a:endParaRPr lang="en-US"/>
          </a:p>
        </p:txBody>
      </p:sp>
    </p:spTree>
    <p:extLst>
      <p:ext uri="{BB962C8B-B14F-4D97-AF65-F5344CB8AC3E}">
        <p14:creationId xmlns:p14="http://schemas.microsoft.com/office/powerpoint/2010/main" val="786375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As the market moves prices up and down based on supply and demand, such as when buyers are willing to buy more goods than what is available in the market at the dominant price, they will incline the price. Also, when consumers can buy fewer commodities than what is ready in the market at the predominant price, then suppliers will reduce the prices of goods and services. Therefore, this upward movement tends to bring the market towards an equilibrium price where the demand and supply of goods and services balance in the market. Furthermore, at higher prices, the demand for goods and services decreases while the supply rises, which results in excess products in the market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Rafieisakhaei</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lower prices, the demand for goods and services increases, and supply reduces hence leading to a shortage of products in the market.</a:t>
            </a:r>
          </a:p>
          <a:p>
            <a:endParaRPr lang="en-US" dirty="0"/>
          </a:p>
        </p:txBody>
      </p:sp>
      <p:sp>
        <p:nvSpPr>
          <p:cNvPr id="4" name="Slide Number Placeholder 3"/>
          <p:cNvSpPr>
            <a:spLocks noGrp="1"/>
          </p:cNvSpPr>
          <p:nvPr>
            <p:ph type="sldNum" sz="quarter" idx="5"/>
          </p:nvPr>
        </p:nvSpPr>
        <p:spPr/>
        <p:txBody>
          <a:bodyPr/>
          <a:lstStyle/>
          <a:p>
            <a:fld id="{4821D09C-8CDC-4D1B-BEC4-6F73ABD2397F}" type="slidenum">
              <a:rPr lang="en-US" smtClean="0"/>
              <a:t>7</a:t>
            </a:fld>
            <a:endParaRPr lang="en-US"/>
          </a:p>
        </p:txBody>
      </p:sp>
    </p:spTree>
    <p:extLst>
      <p:ext uri="{BB962C8B-B14F-4D97-AF65-F5344CB8AC3E}">
        <p14:creationId xmlns:p14="http://schemas.microsoft.com/office/powerpoint/2010/main" val="741539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demand curve can shift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either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the left or right, depending on specific reasons. Therefore, it usually occurs when people wish to purchase more goods and services at the same price.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Thus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shift in the demand curve can happen when the cost of substitute products rises because it will leave the good at the same price that buyers are willing to purchase at a higher quantity. Similarly, when the awareness of the goods and service is effective, many people will recognize it hence preferring to purchase more of the product resulting in a shift in the curve. Awareness can be done through proper advertisement channels. Moreover, the rise in consumers' income will make them able to afford more products at the prevailing price. </a:t>
            </a:r>
          </a:p>
          <a:p>
            <a:endParaRPr lang="en-US" dirty="0"/>
          </a:p>
        </p:txBody>
      </p:sp>
      <p:sp>
        <p:nvSpPr>
          <p:cNvPr id="4" name="Slide Number Placeholder 3"/>
          <p:cNvSpPr>
            <a:spLocks noGrp="1"/>
          </p:cNvSpPr>
          <p:nvPr>
            <p:ph type="sldNum" sz="quarter" idx="5"/>
          </p:nvPr>
        </p:nvSpPr>
        <p:spPr/>
        <p:txBody>
          <a:bodyPr/>
          <a:lstStyle/>
          <a:p>
            <a:fld id="{4821D09C-8CDC-4D1B-BEC4-6F73ABD2397F}" type="slidenum">
              <a:rPr lang="en-US" smtClean="0"/>
              <a:t>8</a:t>
            </a:fld>
            <a:endParaRPr lang="en-US"/>
          </a:p>
        </p:txBody>
      </p:sp>
    </p:spTree>
    <p:extLst>
      <p:ext uri="{BB962C8B-B14F-4D97-AF65-F5344CB8AC3E}">
        <p14:creationId xmlns:p14="http://schemas.microsoft.com/office/powerpoint/2010/main" val="2435599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supply curve can move either to the left or right depending on the changes in production. Therefore, when producers of a product alter their supply process then the supply curve will shift. For example, an increase in supply changes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leads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a shift in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supply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curve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right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while the reduction in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changes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supply results in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change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the left in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supply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curve. Based on the curve, it indicates that an improvement in technology makes the production process cheaper and hence reduces the prices. This will shift the curve to the right. Similarly, the scarcity of factor inputs results in increased production cost, leading to the shifting of the curve to the left.</a:t>
            </a:r>
          </a:p>
          <a:p>
            <a:endParaRPr lang="en-US" dirty="0"/>
          </a:p>
        </p:txBody>
      </p:sp>
      <p:sp>
        <p:nvSpPr>
          <p:cNvPr id="4" name="Slide Number Placeholder 3"/>
          <p:cNvSpPr>
            <a:spLocks noGrp="1"/>
          </p:cNvSpPr>
          <p:nvPr>
            <p:ph type="sldNum" sz="quarter" idx="5"/>
          </p:nvPr>
        </p:nvSpPr>
        <p:spPr/>
        <p:txBody>
          <a:bodyPr/>
          <a:lstStyle/>
          <a:p>
            <a:fld id="{4821D09C-8CDC-4D1B-BEC4-6F73ABD2397F}" type="slidenum">
              <a:rPr lang="en-US" smtClean="0"/>
              <a:t>9</a:t>
            </a:fld>
            <a:endParaRPr lang="en-US"/>
          </a:p>
        </p:txBody>
      </p:sp>
    </p:spTree>
    <p:extLst>
      <p:ext uri="{BB962C8B-B14F-4D97-AF65-F5344CB8AC3E}">
        <p14:creationId xmlns:p14="http://schemas.microsoft.com/office/powerpoint/2010/main" val="106313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rise in demand will shift the equilibrium from point E to E1; hence the original price will also increase, leading to excess demand in the market. Therefore, the situation will remain like that as long as the hot spell lasts. On the other hand, a fall in demand leads to a shift to the left in the demand curve resulting in a reduction in the equilibrium price and quantity. Moreover, an increase in supply leads to a shift to the right hence resulting in a fall in equilibrium price and an augmented equilibrium quantity. Similarly, a reduction in supply leads to a surge in equilibrium price and a decrease in equilibrium quantity. </a:t>
            </a:r>
          </a:p>
          <a:p>
            <a:endParaRPr lang="en-US" dirty="0"/>
          </a:p>
        </p:txBody>
      </p:sp>
      <p:sp>
        <p:nvSpPr>
          <p:cNvPr id="4" name="Slide Number Placeholder 3"/>
          <p:cNvSpPr>
            <a:spLocks noGrp="1"/>
          </p:cNvSpPr>
          <p:nvPr>
            <p:ph type="sldNum" sz="quarter" idx="5"/>
          </p:nvPr>
        </p:nvSpPr>
        <p:spPr/>
        <p:txBody>
          <a:bodyPr/>
          <a:lstStyle/>
          <a:p>
            <a:fld id="{4821D09C-8CDC-4D1B-BEC4-6F73ABD2397F}" type="slidenum">
              <a:rPr lang="en-US" smtClean="0"/>
              <a:t>10</a:t>
            </a:fld>
            <a:endParaRPr lang="en-US"/>
          </a:p>
        </p:txBody>
      </p:sp>
    </p:spTree>
    <p:extLst>
      <p:ext uri="{BB962C8B-B14F-4D97-AF65-F5344CB8AC3E}">
        <p14:creationId xmlns:p14="http://schemas.microsoft.com/office/powerpoint/2010/main" val="3012837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Demand and supply have been considered the main factors leading to price realization of goods and services in the market. Therefore, the demand for goods increases when prices are low because customers will be willing to purchase more at reduced prices. However, the price will increase, and producers supply more products to enhance their profits. However, apart from price, other factors that may affect the demand for goods and services include consumer income and advertisement. On the other hand, factors that affect the supply of goods and services include technology advancement and production cost. Nonetheless, the price of goods and services is at equilibrium when demand and supply balance.</a:t>
            </a:r>
          </a:p>
          <a:p>
            <a:endParaRPr lang="en-US" dirty="0"/>
          </a:p>
        </p:txBody>
      </p:sp>
      <p:sp>
        <p:nvSpPr>
          <p:cNvPr id="4" name="Slide Number Placeholder 3"/>
          <p:cNvSpPr>
            <a:spLocks noGrp="1"/>
          </p:cNvSpPr>
          <p:nvPr>
            <p:ph type="sldNum" sz="quarter" idx="5"/>
          </p:nvPr>
        </p:nvSpPr>
        <p:spPr/>
        <p:txBody>
          <a:bodyPr/>
          <a:lstStyle/>
          <a:p>
            <a:fld id="{4821D09C-8CDC-4D1B-BEC4-6F73ABD2397F}" type="slidenum">
              <a:rPr lang="en-US" smtClean="0"/>
              <a:t>11</a:t>
            </a:fld>
            <a:endParaRPr lang="en-US"/>
          </a:p>
        </p:txBody>
      </p:sp>
    </p:spTree>
    <p:extLst>
      <p:ext uri="{BB962C8B-B14F-4D97-AF65-F5344CB8AC3E}">
        <p14:creationId xmlns:p14="http://schemas.microsoft.com/office/powerpoint/2010/main" val="2605552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2F354A-9CB5-4252-B2CA-4D8BF01276F5}"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495029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2F354A-9CB5-4252-B2CA-4D8BF01276F5}"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1368051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2F354A-9CB5-4252-B2CA-4D8BF01276F5}"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1924032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2F354A-9CB5-4252-B2CA-4D8BF01276F5}"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3522836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2F354A-9CB5-4252-B2CA-4D8BF01276F5}" type="datetimeFigureOut">
              <a:rPr lang="en-US" smtClean="0"/>
              <a:t>9/15/2020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961471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2F354A-9CB5-4252-B2CA-4D8BF01276F5}" type="datetimeFigureOut">
              <a:rPr lang="en-US" smtClean="0"/>
              <a:t>9/15/2020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1797284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F354A-9CB5-4252-B2CA-4D8BF01276F5}" type="datetimeFigureOut">
              <a:rPr lang="en-US" smtClean="0"/>
              <a:t>9/15/2020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450950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2F354A-9CB5-4252-B2CA-4D8BF01276F5}"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2435361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2F354A-9CB5-4252-B2CA-4D8BF01276F5}" type="datetimeFigureOut">
              <a:rPr lang="en-US" smtClean="0"/>
              <a:t>9/15/2020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130299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2F354A-9CB5-4252-B2CA-4D8BF01276F5}"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1782169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2F354A-9CB5-4252-B2CA-4D8BF01276F5}"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8AFD4-A1C5-41FB-8E06-B78586F31EA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118053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2F354A-9CB5-4252-B2CA-4D8BF01276F5}"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3562350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2F354A-9CB5-4252-B2CA-4D8BF01276F5}"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8AFD4-A1C5-41FB-8E06-B78586F31EA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55994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2F354A-9CB5-4252-B2CA-4D8BF01276F5}"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191178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2F354A-9CB5-4252-B2CA-4D8BF01276F5}"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4235330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2F354A-9CB5-4252-B2CA-4D8BF01276F5}" type="datetimeFigureOut">
              <a:rPr lang="en-US" smtClean="0"/>
              <a:t>9/15/2020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8AFD4-A1C5-41FB-8E06-B78586F31EAE}" type="slidenum">
              <a:rPr lang="en-US" smtClean="0"/>
              <a:t>‹#›</a:t>
            </a:fld>
            <a:endParaRPr lang="en-US"/>
          </a:p>
        </p:txBody>
      </p:sp>
    </p:spTree>
    <p:extLst>
      <p:ext uri="{BB962C8B-B14F-4D97-AF65-F5344CB8AC3E}">
        <p14:creationId xmlns:p14="http://schemas.microsoft.com/office/powerpoint/2010/main" val="1826730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2F354A-9CB5-4252-B2CA-4D8BF01276F5}" type="datetimeFigureOut">
              <a:rPr lang="en-US" smtClean="0"/>
              <a:t>9/15/2020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C78AFD4-A1C5-41FB-8E06-B78586F31EAE}" type="slidenum">
              <a:rPr lang="en-US" smtClean="0"/>
              <a:t>‹#›</a:t>
            </a:fld>
            <a:endParaRPr lang="en-US"/>
          </a:p>
        </p:txBody>
      </p:sp>
    </p:spTree>
    <p:extLst>
      <p:ext uri="{BB962C8B-B14F-4D97-AF65-F5344CB8AC3E}">
        <p14:creationId xmlns:p14="http://schemas.microsoft.com/office/powerpoint/2010/main" val="40481056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7E8C75-BFA7-4BAE-96F6-4D4496052B5B}"/>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Supply and Demand</a:t>
            </a:r>
            <a:endParaRPr lang="en-US" dirty="0"/>
          </a:p>
        </p:txBody>
      </p:sp>
      <p:sp>
        <p:nvSpPr>
          <p:cNvPr id="3" name="Subtitle 2">
            <a:extLst>
              <a:ext uri="{FF2B5EF4-FFF2-40B4-BE49-F238E27FC236}">
                <a16:creationId xmlns:a16="http://schemas.microsoft.com/office/drawing/2014/main" xmlns="" id="{5DEB3C63-F626-4B2A-BA06-711CB27D9761}"/>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1961144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3CD7BD-7938-4677-B7DB-A5CD61BCA26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FCFE256F-F6AD-447D-8886-E97EEB4A9192}"/>
              </a:ext>
            </a:extLst>
          </p:cNvPr>
          <p:cNvSpPr>
            <a:spLocks noGrp="1"/>
          </p:cNvSpPr>
          <p:nvPr>
            <p:ph idx="1"/>
          </p:nvPr>
        </p:nvSpPr>
        <p:spPr>
          <a:xfrm>
            <a:off x="677334" y="1652589"/>
            <a:ext cx="8596668" cy="3880773"/>
          </a:xfrm>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market comprises of sellers and buyers of specific goods 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services </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Almost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everyone has been involved in the process of purchase or sell of a product or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service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Different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market forces utilize demand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as well as supply </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Prices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of goods and services are controlled by supply </a:t>
            </a:r>
            <a:r>
              <a:rPr lang="en-US" dirty="0" smtClean="0">
                <a:latin typeface="Times New Roman" panose="02020603050405020304" pitchFamily="18" charset="0"/>
                <a:ea typeface="Calibri" panose="020F0502020204030204" pitchFamily="34" charset="0"/>
                <a:cs typeface="Times New Roman" panose="02020603050405020304" pitchFamily="18" charset="0"/>
              </a:rPr>
              <a:t>together with</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demand</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final price is known as the equilibrium price</a:t>
            </a:r>
          </a:p>
          <a:p>
            <a:endParaRPr lang="en-US" dirty="0"/>
          </a:p>
        </p:txBody>
      </p:sp>
    </p:spTree>
    <p:extLst>
      <p:ext uri="{BB962C8B-B14F-4D97-AF65-F5344CB8AC3E}">
        <p14:creationId xmlns:p14="http://schemas.microsoft.com/office/powerpoint/2010/main" val="1181585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B29C21-CC93-4BCB-99CE-723917AE54DB}"/>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Demand</a:t>
            </a:r>
          </a:p>
        </p:txBody>
      </p:sp>
      <p:sp>
        <p:nvSpPr>
          <p:cNvPr id="3" name="Content Placeholder 2">
            <a:extLst>
              <a:ext uri="{FF2B5EF4-FFF2-40B4-BE49-F238E27FC236}">
                <a16:creationId xmlns:a16="http://schemas.microsoft.com/office/drawing/2014/main" xmlns="" id="{D1B5AB70-9E1E-401F-80C9-5AC5115C07B8}"/>
              </a:ext>
            </a:extLst>
          </p:cNvPr>
          <p:cNvSpPr>
            <a:spLocks noGrp="1"/>
          </p:cNvSpPr>
          <p:nvPr>
            <p:ph idx="1"/>
          </p:nvPr>
        </p:nvSpPr>
        <p:spPr>
          <a:xfrm>
            <a:off x="677334" y="1703389"/>
            <a:ext cx="8596668" cy="4697411"/>
          </a:xfrm>
        </p:spPr>
        <p:txBody>
          <a:bodyPr>
            <a:normAutofit/>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quantity demanded is the volume of goods consumers are willing and able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buy</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When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price of a product increases, suppliers are inspired to make more orders to increase their turnover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Azevedo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Leshno</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2016</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demand for a product increases when the price is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less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DD6C616E-AE44-4BA7-AC06-AA0258D3C838}"/>
              </a:ext>
            </a:extLst>
          </p:cNvPr>
          <p:cNvPicPr>
            <a:picLocks noChangeAspect="1"/>
          </p:cNvPicPr>
          <p:nvPr/>
        </p:nvPicPr>
        <p:blipFill rotWithShape="1">
          <a:blip r:embed="rId3"/>
          <a:srcRect l="8829" t="7671" r="11353"/>
          <a:stretch/>
        </p:blipFill>
        <p:spPr>
          <a:xfrm>
            <a:off x="2556933" y="4385733"/>
            <a:ext cx="5092505" cy="2170576"/>
          </a:xfrm>
          <a:prstGeom prst="rect">
            <a:avLst/>
          </a:prstGeom>
        </p:spPr>
      </p:pic>
    </p:spTree>
    <p:extLst>
      <p:ext uri="{BB962C8B-B14F-4D97-AF65-F5344CB8AC3E}">
        <p14:creationId xmlns:p14="http://schemas.microsoft.com/office/powerpoint/2010/main" val="1143663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D0FDC1-4DFD-4469-822A-4D4F7109693A}"/>
              </a:ext>
            </a:extLst>
          </p:cNvPr>
          <p:cNvSpPr>
            <a:spLocks noGrp="1"/>
          </p:cNvSpPr>
          <p:nvPr>
            <p:ph type="title"/>
          </p:nvPr>
        </p:nvSpPr>
        <p:spPr/>
        <p:txBody>
          <a:bodyPr/>
          <a:lstStyle/>
          <a:p>
            <a:pPr algn="ctr"/>
            <a:r>
              <a:rPr lang="en-US" dirty="0">
                <a:effectLst/>
                <a:latin typeface="Times New Roman" panose="02020603050405020304" pitchFamily="18" charset="0"/>
                <a:ea typeface="Calibri" panose="020F0502020204030204" pitchFamily="34" charset="0"/>
                <a:cs typeface="Times New Roman" panose="02020603050405020304" pitchFamily="18" charset="0"/>
              </a:rPr>
              <a:t>Factors affecting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Demand</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2662DB5B-7650-4419-95C0-745094B36FAF}"/>
              </a:ext>
            </a:extLst>
          </p:cNvPr>
          <p:cNvSpPr>
            <a:spLocks noGrp="1"/>
          </p:cNvSpPr>
          <p:nvPr>
            <p:ph idx="1"/>
          </p:nvPr>
        </p:nvSpPr>
        <p:spPr>
          <a:xfrm>
            <a:off x="677334" y="1737255"/>
            <a:ext cx="8596668" cy="3880773"/>
          </a:xfrm>
        </p:spPr>
        <p:txBody>
          <a:bodyPr/>
          <a:lstStyle/>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Price</a:t>
            </a:r>
          </a:p>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Variations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tastes and preferences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Mirabi et al.,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2015</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Consumers income</a:t>
            </a:r>
          </a:p>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Advertising</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Prices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of other substitutes</a:t>
            </a:r>
          </a:p>
          <a:p>
            <a:endParaRPr lang="en-US" dirty="0"/>
          </a:p>
        </p:txBody>
      </p:sp>
    </p:spTree>
    <p:extLst>
      <p:ext uri="{BB962C8B-B14F-4D97-AF65-F5344CB8AC3E}">
        <p14:creationId xmlns:p14="http://schemas.microsoft.com/office/powerpoint/2010/main" val="2185906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D3F4B1-544E-4223-8B66-981FD5089923}"/>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Supply</a:t>
            </a:r>
          </a:p>
        </p:txBody>
      </p:sp>
      <p:sp>
        <p:nvSpPr>
          <p:cNvPr id="3" name="Content Placeholder 2">
            <a:extLst>
              <a:ext uri="{FF2B5EF4-FFF2-40B4-BE49-F238E27FC236}">
                <a16:creationId xmlns:a16="http://schemas.microsoft.com/office/drawing/2014/main" xmlns="" id="{5F0F9CE1-CE72-41B2-BE8D-17141A9B6AB4}"/>
              </a:ext>
            </a:extLst>
          </p:cNvPr>
          <p:cNvSpPr>
            <a:spLocks noGrp="1"/>
          </p:cNvSpPr>
          <p:nvPr>
            <p:ph idx="1"/>
          </p:nvPr>
        </p:nvSpPr>
        <p:spPr>
          <a:xfrm>
            <a:off x="677334" y="1703389"/>
            <a:ext cx="8596668" cy="3880773"/>
          </a:xfrm>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Supply is the total amount of products available at a precise price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consumers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supply of goods and services increases when the price is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high</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As supply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increases,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price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will fall when there is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same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level of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demand</a:t>
            </a:r>
            <a:endParaRPr lang="en-US" sz="18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C1B8158C-1A7E-4602-8CD2-E51C2E89BA89}"/>
              </a:ext>
            </a:extLst>
          </p:cNvPr>
          <p:cNvPicPr>
            <a:picLocks noChangeAspect="1"/>
          </p:cNvPicPr>
          <p:nvPr/>
        </p:nvPicPr>
        <p:blipFill rotWithShape="1">
          <a:blip r:embed="rId3"/>
          <a:srcRect l="7528" t="4844" r="8537" b="3010"/>
          <a:stretch/>
        </p:blipFill>
        <p:spPr>
          <a:xfrm>
            <a:off x="1981008" y="3667465"/>
            <a:ext cx="5989320" cy="3010486"/>
          </a:xfrm>
          <a:prstGeom prst="rect">
            <a:avLst/>
          </a:prstGeom>
        </p:spPr>
      </p:pic>
    </p:spTree>
    <p:extLst>
      <p:ext uri="{BB962C8B-B14F-4D97-AF65-F5344CB8AC3E}">
        <p14:creationId xmlns:p14="http://schemas.microsoft.com/office/powerpoint/2010/main" val="557782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8CD172-97AB-41B6-ACDF-22899352AB98}"/>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Factors Affecting Supply</a:t>
            </a:r>
          </a:p>
        </p:txBody>
      </p:sp>
      <p:sp>
        <p:nvSpPr>
          <p:cNvPr id="3" name="Content Placeholder 2">
            <a:extLst>
              <a:ext uri="{FF2B5EF4-FFF2-40B4-BE49-F238E27FC236}">
                <a16:creationId xmlns:a16="http://schemas.microsoft.com/office/drawing/2014/main" xmlns="" id="{46319F6C-6660-46C0-9A7A-45D6FF7C9B0C}"/>
              </a:ext>
            </a:extLst>
          </p:cNvPr>
          <p:cNvSpPr>
            <a:spLocks noGrp="1"/>
          </p:cNvSpPr>
          <p:nvPr>
            <p:ph idx="1"/>
          </p:nvPr>
        </p:nvSpPr>
        <p:spPr>
          <a:xfrm>
            <a:off x="677334" y="1754189"/>
            <a:ext cx="8596668" cy="3880773"/>
          </a:xfrm>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Cost of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production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number of suppliers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Malyshkin</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2016</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Technology</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Taxes</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Government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subsidies</a:t>
            </a:r>
          </a:p>
          <a:p>
            <a:endParaRPr lang="en-US" dirty="0"/>
          </a:p>
        </p:txBody>
      </p:sp>
    </p:spTree>
    <p:extLst>
      <p:ext uri="{BB962C8B-B14F-4D97-AF65-F5344CB8AC3E}">
        <p14:creationId xmlns:p14="http://schemas.microsoft.com/office/powerpoint/2010/main" val="4215429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848E76D-341C-4606-B262-7307B0A174D8}"/>
              </a:ext>
            </a:extLst>
          </p:cNvPr>
          <p:cNvPicPr>
            <a:picLocks noChangeAspect="1"/>
          </p:cNvPicPr>
          <p:nvPr/>
        </p:nvPicPr>
        <p:blipFill rotWithShape="1">
          <a:blip r:embed="rId3"/>
          <a:srcRect l="8579" t="6727" r="7965" b="3205"/>
          <a:stretch/>
        </p:blipFill>
        <p:spPr>
          <a:xfrm>
            <a:off x="168813" y="3330526"/>
            <a:ext cx="9256542" cy="2617201"/>
          </a:xfrm>
          <a:prstGeom prst="rect">
            <a:avLst/>
          </a:prstGeom>
        </p:spPr>
      </p:pic>
      <p:sp>
        <p:nvSpPr>
          <p:cNvPr id="2" name="Title 1">
            <a:extLst>
              <a:ext uri="{FF2B5EF4-FFF2-40B4-BE49-F238E27FC236}">
                <a16:creationId xmlns:a16="http://schemas.microsoft.com/office/drawing/2014/main" xmlns="" id="{622E84B8-34FD-4F9C-8CF9-2854523215ED}"/>
              </a:ext>
            </a:extLst>
          </p:cNvPr>
          <p:cNvSpPr>
            <a:spLocks noGrp="1"/>
          </p:cNvSpPr>
          <p:nvPr>
            <p:ph type="title"/>
          </p:nvPr>
        </p:nvSpPr>
        <p:spPr>
          <a:xfrm>
            <a:off x="950742" y="91782"/>
            <a:ext cx="10515600" cy="818491"/>
          </a:xfrm>
        </p:spPr>
        <p:txBody>
          <a:bodyPr/>
          <a:lstStyle/>
          <a:p>
            <a:pPr algn="ctr"/>
            <a:r>
              <a:rPr lang="en-US" dirty="0">
                <a:latin typeface="Times New Roman" panose="02020603050405020304" pitchFamily="18" charset="0"/>
                <a:cs typeface="Times New Roman" panose="02020603050405020304" pitchFamily="18" charset="0"/>
              </a:rPr>
              <a:t>Demand and Supply Model</a:t>
            </a:r>
          </a:p>
        </p:txBody>
      </p:sp>
      <p:sp>
        <p:nvSpPr>
          <p:cNvPr id="3" name="Content Placeholder 2">
            <a:extLst>
              <a:ext uri="{FF2B5EF4-FFF2-40B4-BE49-F238E27FC236}">
                <a16:creationId xmlns:a16="http://schemas.microsoft.com/office/drawing/2014/main" xmlns="" id="{260AD84D-7026-47E1-B763-3D7259B32F78}"/>
              </a:ext>
            </a:extLst>
          </p:cNvPr>
          <p:cNvSpPr>
            <a:spLocks noGrp="1"/>
          </p:cNvSpPr>
          <p:nvPr>
            <p:ph idx="1"/>
          </p:nvPr>
        </p:nvSpPr>
        <p:spPr>
          <a:xfrm>
            <a:off x="838200" y="910273"/>
            <a:ext cx="10515600" cy="5589001"/>
          </a:xfrm>
        </p:spPr>
        <p:txBody>
          <a:bodyPr>
            <a:normAutofit/>
          </a:bodyPr>
          <a:lstStyle/>
          <a:p>
            <a:pPr marR="0">
              <a:lnSpc>
                <a:spcPct val="200000"/>
              </a:lnSpc>
              <a:spcBef>
                <a:spcPts val="0"/>
              </a:spcBef>
              <a:spcAft>
                <a:spcPts val="800"/>
              </a:spcAft>
              <a:buFont typeface="Wingdings" panose="05000000000000000000" pitchFamily="2" charset="2"/>
              <a:buChar char="Ø"/>
            </a:pP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The price is at equilibrium when the demand and supply curve </a:t>
            </a: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intersect</a:t>
            </a:r>
          </a:p>
          <a:p>
            <a:pPr marR="0">
              <a:lnSpc>
                <a:spcPct val="200000"/>
              </a:lnSpc>
              <a:spcBef>
                <a:spcPts val="0"/>
              </a:spcBef>
              <a:spcAft>
                <a:spcPts val="800"/>
              </a:spcAft>
              <a:buFont typeface="Wingdings" panose="05000000000000000000" pitchFamily="2" charset="2"/>
              <a:buChar char="Ø"/>
            </a:pP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At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higher prices, the demand for a product decreases while the supply rises; hence surplus occurs (</a:t>
            </a:r>
            <a:r>
              <a:rPr lang="en-US" sz="19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Rafieisakhaei</a:t>
            </a:r>
            <a:r>
              <a:rPr lang="en-US" sz="19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a:t>
            </a:r>
            <a:r>
              <a:rPr lang="en-US" sz="19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2016</a:t>
            </a: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At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lower prices, the demand for products intensifies while supply reduces, resulting in </a:t>
            </a:r>
            <a:r>
              <a:rPr lang="en-US" sz="1900" dirty="0" smtClean="0">
                <a:effectLst/>
                <a:latin typeface="Times New Roman" panose="02020603050405020304" pitchFamily="18" charset="0"/>
                <a:ea typeface="Calibri" panose="020F0502020204030204" pitchFamily="34" charset="0"/>
                <a:cs typeface="Times New Roman" panose="02020603050405020304" pitchFamily="18" charset="0"/>
              </a:rPr>
              <a:t>shortages</a:t>
            </a:r>
          </a:p>
          <a:p>
            <a:pPr marR="0">
              <a:lnSpc>
                <a:spcPct val="200000"/>
              </a:lnSpc>
              <a:spcBef>
                <a:spcPts val="0"/>
              </a:spcBef>
              <a:spcAft>
                <a:spcPts val="800"/>
              </a:spcAft>
              <a:buFont typeface="Wingdings" panose="05000000000000000000" pitchFamily="2" charset="2"/>
              <a:buChar char="Ø"/>
            </a:pP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92839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C98E31-C129-493F-AD4B-E264FB7AC9AA}"/>
              </a:ext>
            </a:extLst>
          </p:cNvPr>
          <p:cNvSpPr>
            <a:spLocks noGrp="1"/>
          </p:cNvSpPr>
          <p:nvPr>
            <p:ph type="title"/>
          </p:nvPr>
        </p:nvSpPr>
        <p:spPr>
          <a:xfrm>
            <a:off x="838200" y="174282"/>
            <a:ext cx="10515600" cy="1013509"/>
          </a:xfrm>
        </p:spPr>
        <p:txBody>
          <a:bodyPr/>
          <a:lstStyle/>
          <a:p>
            <a:pPr algn="ctr"/>
            <a:r>
              <a:rPr lang="en-US" dirty="0">
                <a:latin typeface="Times New Roman" panose="02020603050405020304" pitchFamily="18" charset="0"/>
                <a:cs typeface="Times New Roman" panose="02020603050405020304" pitchFamily="18" charset="0"/>
              </a:rPr>
              <a:t>A Shift in the Demand Curve</a:t>
            </a:r>
          </a:p>
        </p:txBody>
      </p:sp>
      <p:sp>
        <p:nvSpPr>
          <p:cNvPr id="3" name="Content Placeholder 2">
            <a:extLst>
              <a:ext uri="{FF2B5EF4-FFF2-40B4-BE49-F238E27FC236}">
                <a16:creationId xmlns:a16="http://schemas.microsoft.com/office/drawing/2014/main" xmlns="" id="{7D468E6D-B060-4CC5-BE37-B506C464C5A2}"/>
              </a:ext>
            </a:extLst>
          </p:cNvPr>
          <p:cNvSpPr>
            <a:spLocks noGrp="1"/>
          </p:cNvSpPr>
          <p:nvPr>
            <p:ph idx="1"/>
          </p:nvPr>
        </p:nvSpPr>
        <p:spPr>
          <a:xfrm>
            <a:off x="838200" y="1012874"/>
            <a:ext cx="10515600" cy="5164089"/>
          </a:xfrm>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Happens when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entire demand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curve moves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right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left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Can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occur when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price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of a substitute product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rises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When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product is popular, or advertisement was useful demand curve can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shift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Income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rise will allow people to purchase more products even at higher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prices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C2B4176B-4E1B-466B-98DB-AF2AAEABA75A}"/>
              </a:ext>
            </a:extLst>
          </p:cNvPr>
          <p:cNvPicPr>
            <a:picLocks noChangeAspect="1"/>
          </p:cNvPicPr>
          <p:nvPr/>
        </p:nvPicPr>
        <p:blipFill rotWithShape="1">
          <a:blip r:embed="rId3"/>
          <a:srcRect l="5648" t="3203" r="3207"/>
          <a:stretch/>
        </p:blipFill>
        <p:spPr>
          <a:xfrm>
            <a:off x="2284959" y="3594918"/>
            <a:ext cx="6457070" cy="3309937"/>
          </a:xfrm>
          <a:prstGeom prst="rect">
            <a:avLst/>
          </a:prstGeom>
        </p:spPr>
      </p:pic>
    </p:spTree>
    <p:extLst>
      <p:ext uri="{BB962C8B-B14F-4D97-AF65-F5344CB8AC3E}">
        <p14:creationId xmlns:p14="http://schemas.microsoft.com/office/powerpoint/2010/main" val="2122561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578E29-E4CC-4DAB-9C94-DFAF1308AA0A}"/>
              </a:ext>
            </a:extLst>
          </p:cNvPr>
          <p:cNvSpPr>
            <a:spLocks noGrp="1"/>
          </p:cNvSpPr>
          <p:nvPr>
            <p:ph type="title"/>
          </p:nvPr>
        </p:nvSpPr>
        <p:spPr>
          <a:xfrm>
            <a:off x="838200" y="316326"/>
            <a:ext cx="10515600" cy="704020"/>
          </a:xfrm>
        </p:spPr>
        <p:txBody>
          <a:bodyPr/>
          <a:lstStyle/>
          <a:p>
            <a:pPr algn="ctr"/>
            <a:r>
              <a:rPr lang="en-US" dirty="0">
                <a:latin typeface="Times New Roman" panose="02020603050405020304" pitchFamily="18" charset="0"/>
                <a:cs typeface="Times New Roman" panose="02020603050405020304" pitchFamily="18" charset="0"/>
              </a:rPr>
              <a:t>A Shift in the Supply Curve</a:t>
            </a:r>
          </a:p>
        </p:txBody>
      </p:sp>
      <p:sp>
        <p:nvSpPr>
          <p:cNvPr id="3" name="Content Placeholder 2">
            <a:extLst>
              <a:ext uri="{FF2B5EF4-FFF2-40B4-BE49-F238E27FC236}">
                <a16:creationId xmlns:a16="http://schemas.microsoft.com/office/drawing/2014/main" xmlns="" id="{58326219-9317-476E-89EB-E53F21AEF818}"/>
              </a:ext>
            </a:extLst>
          </p:cNvPr>
          <p:cNvSpPr>
            <a:spLocks noGrp="1"/>
          </p:cNvSpPr>
          <p:nvPr>
            <p:ph idx="1"/>
          </p:nvPr>
        </p:nvSpPr>
        <p:spPr>
          <a:xfrm>
            <a:off x="838200" y="1020346"/>
            <a:ext cx="10515600" cy="5732146"/>
          </a:xfrm>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Occurs when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suppliers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of a product change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production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Augmented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change in supply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causes a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shift in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supply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curve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right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Reduction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a change in supply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prompts a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shift in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supply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curve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left</a:t>
            </a:r>
          </a:p>
          <a:p>
            <a:pPr marR="0">
              <a:lnSpc>
                <a:spcPct val="200000"/>
              </a:lnSpc>
              <a:spcBef>
                <a:spcPts val="0"/>
              </a:spcBef>
              <a:spcAft>
                <a:spcPts val="800"/>
              </a:spcAft>
              <a:buFont typeface="Wingdings" panose="05000000000000000000" pitchFamily="2" charset="2"/>
              <a:buChar char="Ø"/>
            </a:pPr>
            <a:r>
              <a:rPr lang="en-US" dirty="0">
                <a:latin typeface="Times New Roman" panose="02020603050405020304" pitchFamily="18" charset="0"/>
                <a:ea typeface="Calibri" panose="020F0502020204030204" pitchFamily="34" charset="0"/>
                <a:cs typeface="Times New Roman" panose="02020603050405020304" pitchFamily="18" charset="0"/>
              </a:rPr>
              <a:t>U</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of new technology results to shift to the right while the shortage of factor inputs shifts to the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left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xmlns="" id="{65369D61-1B3B-4415-9CB7-0CC1BC818324}"/>
              </a:ext>
            </a:extLst>
          </p:cNvPr>
          <p:cNvPicPr>
            <a:picLocks noChangeAspect="1"/>
          </p:cNvPicPr>
          <p:nvPr/>
        </p:nvPicPr>
        <p:blipFill rotWithShape="1">
          <a:blip r:embed="rId3"/>
          <a:srcRect l="5854" t="3238" r="4005"/>
          <a:stretch/>
        </p:blipFill>
        <p:spPr>
          <a:xfrm>
            <a:off x="2351650" y="3674159"/>
            <a:ext cx="6513341" cy="3078333"/>
          </a:xfrm>
          <a:prstGeom prst="rect">
            <a:avLst/>
          </a:prstGeom>
        </p:spPr>
      </p:pic>
    </p:spTree>
    <p:extLst>
      <p:ext uri="{BB962C8B-B14F-4D97-AF65-F5344CB8AC3E}">
        <p14:creationId xmlns:p14="http://schemas.microsoft.com/office/powerpoint/2010/main" val="318292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7DD54B-86D0-4F0F-B8EF-376FE8658F3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Effects of Demand and Supply Shifters</a:t>
            </a:r>
          </a:p>
        </p:txBody>
      </p:sp>
      <p:sp>
        <p:nvSpPr>
          <p:cNvPr id="3" name="Content Placeholder 2">
            <a:extLst>
              <a:ext uri="{FF2B5EF4-FFF2-40B4-BE49-F238E27FC236}">
                <a16:creationId xmlns:a16="http://schemas.microsoft.com/office/drawing/2014/main" xmlns="" id="{148C42B7-B65C-4ED8-A66A-E1EFDD03AE81}"/>
              </a:ext>
            </a:extLst>
          </p:cNvPr>
          <p:cNvSpPr>
            <a:spLocks noGrp="1"/>
          </p:cNvSpPr>
          <p:nvPr>
            <p:ph idx="1"/>
          </p:nvPr>
        </p:nvSpPr>
        <p:spPr>
          <a:xfrm>
            <a:off x="677334" y="1337733"/>
            <a:ext cx="8596668" cy="5323954"/>
          </a:xfrm>
        </p:spPr>
        <p:txBody>
          <a:bodyPr>
            <a:normAutofit/>
          </a:bodyPr>
          <a:lstStyle/>
          <a:p>
            <a:pPr marR="0">
              <a:lnSpc>
                <a:spcPct val="15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rise in demand shifts the supply equilibrium point higher in both the price 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supply</a:t>
            </a:r>
          </a:p>
          <a:p>
            <a:pPr marR="0">
              <a:lnSpc>
                <a:spcPct val="15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fall in demand shifts the supply equilibrium point lower in both price ad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supply</a:t>
            </a:r>
          </a:p>
          <a:p>
            <a:pPr marR="0">
              <a:lnSpc>
                <a:spcPct val="15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An increase in supply will shift the demand equilibrium point lower in both price and demand</a:t>
            </a:r>
          </a:p>
          <a:p>
            <a:pPr marR="0">
              <a:lnSpc>
                <a:spcPct val="15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decrease in supply will shift the demand equilibrium point higher in both the price 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demand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endParaRPr lang="en-US" dirty="0"/>
          </a:p>
          <a:p>
            <a:pPr>
              <a:lnSpc>
                <a:spcPct val="150000"/>
              </a:lnSpc>
            </a:pPr>
            <a:endParaRPr lang="en-US" dirty="0"/>
          </a:p>
          <a:p>
            <a:pPr>
              <a:lnSpc>
                <a:spcPct val="150000"/>
              </a:lnSpc>
            </a:pPr>
            <a:endParaRPr lang="en-US" dirty="0"/>
          </a:p>
        </p:txBody>
      </p:sp>
      <p:pic>
        <p:nvPicPr>
          <p:cNvPr id="5" name="Picture 4">
            <a:extLst>
              <a:ext uri="{FF2B5EF4-FFF2-40B4-BE49-F238E27FC236}">
                <a16:creationId xmlns:a16="http://schemas.microsoft.com/office/drawing/2014/main" xmlns="" id="{161CD323-9805-4AAB-9951-D52ED54C01F8}"/>
              </a:ext>
            </a:extLst>
          </p:cNvPr>
          <p:cNvPicPr>
            <a:picLocks noChangeAspect="1"/>
          </p:cNvPicPr>
          <p:nvPr/>
        </p:nvPicPr>
        <p:blipFill rotWithShape="1">
          <a:blip r:embed="rId3"/>
          <a:srcRect l="2082" b="5569"/>
          <a:stretch/>
        </p:blipFill>
        <p:spPr>
          <a:xfrm>
            <a:off x="838200" y="4615107"/>
            <a:ext cx="8778240" cy="1690980"/>
          </a:xfrm>
          <a:prstGeom prst="rect">
            <a:avLst/>
          </a:prstGeom>
        </p:spPr>
      </p:pic>
    </p:spTree>
    <p:extLst>
      <p:ext uri="{BB962C8B-B14F-4D97-AF65-F5344CB8AC3E}">
        <p14:creationId xmlns:p14="http://schemas.microsoft.com/office/powerpoint/2010/main" val="3094978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C4FA4B-0210-4703-9F64-3443A66190D4}"/>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xmlns="" id="{FB1874D8-B6F4-4FF6-BAC1-EF8A1D035FE9}"/>
              </a:ext>
            </a:extLst>
          </p:cNvPr>
          <p:cNvSpPr>
            <a:spLocks noGrp="1"/>
          </p:cNvSpPr>
          <p:nvPr>
            <p:ph idx="1"/>
          </p:nvPr>
        </p:nvSpPr>
        <p:spPr>
          <a:xfrm>
            <a:off x="677334" y="1635656"/>
            <a:ext cx="8596668" cy="3880773"/>
          </a:xfrm>
        </p:spPr>
        <p:txBody>
          <a:bodyPr>
            <a:normAutofit fontScale="925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Demand and supply play a critical role in determining the price of goods 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services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Demand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increases while prices are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less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increase in prices increases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supply</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Apart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from price, consumer income and advertisement are other factors that affect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demand</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Apart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from price, technology and cost of production are other factors affecting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supply</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When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supply and demand balances, it leads to equilibrium prices</a:t>
            </a:r>
          </a:p>
          <a:p>
            <a:endParaRPr lang="en-US" dirty="0"/>
          </a:p>
        </p:txBody>
      </p:sp>
    </p:spTree>
    <p:extLst>
      <p:ext uri="{BB962C8B-B14F-4D97-AF65-F5344CB8AC3E}">
        <p14:creationId xmlns:p14="http://schemas.microsoft.com/office/powerpoint/2010/main" val="914147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D07A75-20F8-40E1-A63F-3FDFEDABCE1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552192E1-D6BC-4F9B-B7E4-3EEC23D17F0D}"/>
              </a:ext>
            </a:extLst>
          </p:cNvPr>
          <p:cNvSpPr>
            <a:spLocks noGrp="1"/>
          </p:cNvSpPr>
          <p:nvPr>
            <p:ph idx="1"/>
          </p:nvPr>
        </p:nvSpPr>
        <p:spPr>
          <a:xfrm>
            <a:off x="677334" y="1601789"/>
            <a:ext cx="8596668" cy="4494211"/>
          </a:xfrm>
        </p:spPr>
        <p:txBody>
          <a:bodyPr>
            <a:noAutofit/>
          </a:bodyPr>
          <a:lstStyle/>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Azevedo, E. M., &amp; </a:t>
            </a:r>
            <a:r>
              <a:rPr lang="en-US" sz="16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Leshno</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J. D. (2016). A supply and demand framework for two-sided matching </a:t>
            </a:r>
            <a:r>
              <a:rPr lang="en-US" sz="16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markets</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effectLst/>
                <a:latin typeface="Times New Roman" panose="02020603050405020304" pitchFamily="18" charset="0"/>
                <a:ea typeface="Calibri" panose="020F0502020204030204" pitchFamily="34" charset="0"/>
                <a:cs typeface="Times New Roman" panose="02020603050405020304" pitchFamily="18" charset="0"/>
              </a:rPr>
              <a:t>Journal of Political Economy</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effectLst/>
                <a:latin typeface="Times New Roman" panose="02020603050405020304" pitchFamily="18" charset="0"/>
                <a:ea typeface="Calibri" panose="020F0502020204030204" pitchFamily="34" charset="0"/>
                <a:cs typeface="Times New Roman" panose="02020603050405020304" pitchFamily="18" charset="0"/>
              </a:rPr>
              <a:t>124</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(5), 1235-1268.</a:t>
            </a:r>
          </a:p>
          <a:p>
            <a:pPr marL="0" marR="0" indent="0">
              <a:lnSpc>
                <a:spcPct val="200000"/>
              </a:lnSpc>
              <a:spcBef>
                <a:spcPts val="0"/>
              </a:spcBef>
              <a:spcAft>
                <a:spcPts val="800"/>
              </a:spcAft>
              <a:buNone/>
            </a:pPr>
            <a:r>
              <a:rPr lang="en-US" sz="1600" dirty="0" err="1"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Malyshkin</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V. G. (2016). Market Dynamics. On Supply and Demand Concepts. </a:t>
            </a:r>
            <a:r>
              <a:rPr lang="en-US" sz="1600" i="1" dirty="0" err="1">
                <a:effectLst/>
                <a:latin typeface="Times New Roman" panose="02020603050405020304" pitchFamily="18" charset="0"/>
                <a:ea typeface="Calibri" panose="020F0502020204030204" pitchFamily="34" charset="0"/>
                <a:cs typeface="Times New Roman" panose="02020603050405020304" pitchFamily="18" charset="0"/>
              </a:rPr>
              <a:t>arXiv</a:t>
            </a:r>
            <a:r>
              <a:rPr lang="en-US" sz="1600" i="1" dirty="0">
                <a:effectLst/>
                <a:latin typeface="Times New Roman" panose="02020603050405020304" pitchFamily="18" charset="0"/>
                <a:ea typeface="Calibri" panose="020F0502020204030204" pitchFamily="34" charset="0"/>
                <a:cs typeface="Times New Roman" panose="02020603050405020304" pitchFamily="18" charset="0"/>
              </a:rPr>
              <a:t> preprint </a:t>
            </a:r>
            <a:r>
              <a:rPr lang="en-US" sz="1600" i="1" dirty="0" smtClean="0">
                <a:effectLst/>
                <a:latin typeface="Times New Roman" panose="02020603050405020304" pitchFamily="18" charset="0"/>
                <a:ea typeface="Calibri" panose="020F0502020204030204" pitchFamily="34" charset="0"/>
                <a:cs typeface="Times New Roman" panose="02020603050405020304" pitchFamily="18" charset="0"/>
              </a:rPr>
              <a:t>	arXiv:1602.04423</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indent="0">
              <a:lnSpc>
                <a:spcPct val="200000"/>
              </a:lnSpc>
              <a:spcBef>
                <a:spcPts val="0"/>
              </a:spcBef>
              <a:spcAft>
                <a:spcPts val="800"/>
              </a:spcAft>
              <a:buNone/>
            </a:pPr>
            <a:r>
              <a:rPr lang="en-US"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Mirabi, V., </a:t>
            </a:r>
            <a:r>
              <a:rPr lang="en-US" sz="1600"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Akbariyeh</a:t>
            </a:r>
            <a:r>
              <a:rPr lang="en-US"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H., &amp; </a:t>
            </a:r>
            <a:r>
              <a:rPr lang="en-US" sz="1600"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Tahmasebifard</a:t>
            </a:r>
            <a:r>
              <a:rPr lang="en-US"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H. (2015). A study of factors affecting on customers </a:t>
            </a:r>
            <a:r>
              <a:rPr lang="en-US" sz="16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purchase </a:t>
            </a:r>
            <a:r>
              <a:rPr lang="en-US"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intention. </a:t>
            </a:r>
            <a:r>
              <a:rPr lang="en-US" sz="1600" i="1" dirty="0">
                <a:latin typeface="Times New Roman" panose="02020603050405020304" pitchFamily="18" charset="0"/>
                <a:ea typeface="Calibri" panose="020F0502020204030204" pitchFamily="34" charset="0"/>
                <a:cs typeface="Times New Roman" panose="02020603050405020304" pitchFamily="18" charset="0"/>
              </a:rPr>
              <a:t>Journal of Multidisciplinary Engineering Science and Technology </a:t>
            </a:r>
            <a:r>
              <a:rPr lang="en-US" sz="1600"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600" i="1" dirty="0">
                <a:latin typeface="Times New Roman" panose="02020603050405020304" pitchFamily="18" charset="0"/>
                <a:ea typeface="Calibri" panose="020F0502020204030204" pitchFamily="34" charset="0"/>
                <a:cs typeface="Times New Roman" panose="02020603050405020304" pitchFamily="18" charset="0"/>
              </a:rPr>
              <a:t>JMEST)</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i="1" dirty="0">
                <a:latin typeface="Times New Roman" panose="02020603050405020304" pitchFamily="18" charset="0"/>
                <a:ea typeface="Calibri" panose="020F0502020204030204" pitchFamily="34" charset="0"/>
                <a:cs typeface="Times New Roman" panose="02020603050405020304" pitchFamily="18" charset="0"/>
              </a:rPr>
              <a:t>2</a:t>
            </a:r>
            <a:r>
              <a:rPr lang="en-US" sz="1600" dirty="0">
                <a:latin typeface="Times New Roman" panose="02020603050405020304" pitchFamily="18" charset="0"/>
                <a:ea typeface="Calibri" panose="020F0502020204030204" pitchFamily="34" charset="0"/>
                <a:cs typeface="Times New Roman" panose="02020603050405020304" pitchFamily="18" charset="0"/>
              </a:rPr>
              <a:t>(1).</a:t>
            </a:r>
          </a:p>
          <a:p>
            <a:pPr marL="0" marR="0" indent="0">
              <a:lnSpc>
                <a:spcPct val="200000"/>
              </a:lnSpc>
              <a:spcBef>
                <a:spcPts val="0"/>
              </a:spcBef>
              <a:spcAft>
                <a:spcPts val="800"/>
              </a:spcAft>
              <a:buNone/>
            </a:pPr>
            <a:r>
              <a:rPr lang="en-US" sz="1600"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Rafieisakhaei</a:t>
            </a:r>
            <a:r>
              <a:rPr lang="en-US"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M., </a:t>
            </a:r>
            <a:r>
              <a:rPr lang="en-US" sz="1600"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Barazandeh</a:t>
            </a:r>
            <a:r>
              <a:rPr lang="en-US"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B., &amp; </a:t>
            </a:r>
            <a:r>
              <a:rPr lang="en-US" sz="1600"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Tarrahi</a:t>
            </a:r>
            <a:r>
              <a:rPr lang="en-US"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M. (2016, May). Analysis of supply and demand </a:t>
            </a:r>
            <a:r>
              <a:rPr lang="en-US" sz="16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dynamics </a:t>
            </a:r>
            <a:r>
              <a:rPr lang="en-US"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to predict oil market trends: A case study of 2015 price data. In </a:t>
            </a:r>
            <a:r>
              <a:rPr lang="en-US" sz="1600" i="1" dirty="0">
                <a:latin typeface="Times New Roman" panose="02020603050405020304" pitchFamily="18" charset="0"/>
                <a:ea typeface="Calibri" panose="020F0502020204030204" pitchFamily="34" charset="0"/>
                <a:cs typeface="Times New Roman" panose="02020603050405020304" pitchFamily="18" charset="0"/>
              </a:rPr>
              <a:t>SPE/IAEE </a:t>
            </a:r>
            <a:r>
              <a:rPr lang="en-US" sz="1600" i="1" dirty="0" smtClean="0">
                <a:latin typeface="Times New Roman" panose="02020603050405020304" pitchFamily="18" charset="0"/>
                <a:ea typeface="Calibri" panose="020F0502020204030204" pitchFamily="34" charset="0"/>
                <a:cs typeface="Times New Roman" panose="02020603050405020304" pitchFamily="18" charset="0"/>
              </a:rPr>
              <a:t>	Hydrocarbon </a:t>
            </a:r>
            <a:r>
              <a:rPr lang="en-US" sz="1600" i="1" dirty="0">
                <a:latin typeface="Times New Roman" panose="02020603050405020304" pitchFamily="18" charset="0"/>
                <a:ea typeface="Calibri" panose="020F0502020204030204" pitchFamily="34" charset="0"/>
                <a:cs typeface="Times New Roman" panose="02020603050405020304" pitchFamily="18" charset="0"/>
              </a:rPr>
              <a:t>Economics and Evaluation Symposium</a:t>
            </a:r>
            <a:r>
              <a:rPr lang="en-US" sz="1600" dirty="0">
                <a:latin typeface="Times New Roman" panose="02020603050405020304" pitchFamily="18" charset="0"/>
                <a:ea typeface="Calibri" panose="020F0502020204030204" pitchFamily="34" charset="0"/>
                <a:cs typeface="Times New Roman" panose="02020603050405020304" pitchFamily="18" charset="0"/>
              </a:rPr>
              <a:t>. Society of Petroleum Engineers.</a:t>
            </a:r>
          </a:p>
          <a:p>
            <a:endParaRPr lang="en-US" sz="1600" dirty="0"/>
          </a:p>
        </p:txBody>
      </p:sp>
    </p:spTree>
    <p:extLst>
      <p:ext uri="{BB962C8B-B14F-4D97-AF65-F5344CB8AC3E}">
        <p14:creationId xmlns:p14="http://schemas.microsoft.com/office/powerpoint/2010/main" val="126101026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141</TotalTime>
  <Words>1870</Words>
  <Application>Microsoft Office PowerPoint</Application>
  <PresentationFormat>Widescreen</PresentationFormat>
  <Paragraphs>88</Paragraphs>
  <Slides>12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Supply and Demand</vt:lpstr>
      <vt:lpstr>Introduction</vt:lpstr>
      <vt:lpstr>Demand</vt:lpstr>
      <vt:lpstr>Factors affecting Demand </vt:lpstr>
      <vt:lpstr>Supply</vt:lpstr>
      <vt:lpstr>Factors Affecting Supply</vt:lpstr>
      <vt:lpstr>Demand and Supply Model</vt:lpstr>
      <vt:lpstr>A Shift in the Demand Curve</vt:lpstr>
      <vt:lpstr>A Shift in the Supply Curve</vt:lpstr>
      <vt:lpstr>Effects of Demand and Supply Shifters</vt:lpstr>
      <vt:lpstr>Conclusion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Mwaura</dc:creator>
  <cp:lastModifiedBy>LAPTOP</cp:lastModifiedBy>
  <cp:revision>32</cp:revision>
  <dcterms:created xsi:type="dcterms:W3CDTF">2020-09-14T22:15:55Z</dcterms:created>
  <dcterms:modified xsi:type="dcterms:W3CDTF">2020-09-15T11:37:12Z</dcterms:modified>
</cp:coreProperties>
</file>